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7" r:id="rId17"/>
    <p:sldId id="299" r:id="rId18"/>
    <p:sldId id="300" r:id="rId19"/>
    <p:sldId id="301" r:id="rId20"/>
  </p:sldIdLst>
  <p:sldSz cx="9144000" cy="5143500" type="screen16x9"/>
  <p:notesSz cx="6858000" cy="9144000"/>
  <p:embeddedFontLst>
    <p:embeddedFont>
      <p:font typeface="Didact Gothic" pitchFamily="2" charset="0"/>
      <p:regular r:id="rId22"/>
    </p:embeddedFont>
    <p:embeddedFont>
      <p:font typeface="Julius Sans One" panose="02000000000000000000" pitchFamily="2" charset="0"/>
      <p:regular r:id="rId23"/>
    </p:embeddedFont>
    <p:embeddedFont>
      <p:font typeface="Questrial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Ow2RlkpAoxyGHjOR5FFAn/DrG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A9E78B-7943-4DFE-ADAC-AC68C03D5F2C}">
  <a:tblStyle styleId="{94A9E78B-7943-4DFE-ADAC-AC68C03D5F2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21"/>
    <p:restoredTop sz="94700"/>
  </p:normalViewPr>
  <p:slideViewPr>
    <p:cSldViewPr snapToGrid="0">
      <p:cViewPr varScale="1">
        <p:scale>
          <a:sx n="138" d="100"/>
          <a:sy n="138" d="100"/>
        </p:scale>
        <p:origin x="184" y="296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59622f7b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2759622f7b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59622f7b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759622f7b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59622f7b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759622f7b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channel / </a:t>
            </a:r>
            <a:r>
              <a:rPr lang="en-US" dirty="0" err="1"/>
              <a:t>sens</a:t>
            </a:r>
            <a:r>
              <a:rPr lang="en-US" dirty="0"/>
              <a:t>-channel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59622f7b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759622f7b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Diffusion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</a:t>
            </a:r>
            <a:r>
              <a:rPr lang="ko-KR" altLang="en-US" dirty="0"/>
              <a:t>대부분의 파라미터는 </a:t>
            </a:r>
            <a:r>
              <a:rPr lang="en-US" altLang="ko-KR" dirty="0"/>
              <a:t>Score –based diffusion </a:t>
            </a:r>
            <a:r>
              <a:rPr lang="ko-KR" altLang="en-US" dirty="0"/>
              <a:t>기본 파라미터와 동일</a:t>
            </a:r>
            <a:r>
              <a:rPr lang="en-US" altLang="ko-KR" dirty="0"/>
              <a:t>.</a:t>
            </a:r>
            <a:r>
              <a:rPr lang="ko-KR" altLang="en-US" dirty="0"/>
              <a:t> 바꾼 </a:t>
            </a:r>
            <a:r>
              <a:rPr lang="en-US" altLang="ko-KR" dirty="0"/>
              <a:t>Configuration</a:t>
            </a:r>
            <a:r>
              <a:rPr lang="ko-KR" altLang="en-US" dirty="0"/>
              <a:t>은 </a:t>
            </a:r>
            <a:r>
              <a:rPr lang="en-US" altLang="ko-KR" dirty="0"/>
              <a:t>U-Net </a:t>
            </a:r>
            <a:r>
              <a:rPr lang="ko-KR" altLang="en-US" dirty="0"/>
              <a:t>깊이</a:t>
            </a:r>
            <a:r>
              <a:rPr lang="en-US" altLang="ko-KR" dirty="0"/>
              <a:t>, Convolution </a:t>
            </a:r>
            <a:r>
              <a:rPr lang="ko-KR" altLang="en-US" dirty="0"/>
              <a:t>이후 </a:t>
            </a:r>
            <a:r>
              <a:rPr lang="en-US" altLang="ko-KR" dirty="0"/>
              <a:t>Channel </a:t>
            </a:r>
            <a:r>
              <a:rPr lang="ko-KR" altLang="en-US" dirty="0"/>
              <a:t>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Resu</a:t>
            </a:r>
            <a:r>
              <a:rPr lang="en-US" altLang="ko-KR" dirty="0"/>
              <a:t> / Scales (reconstruction </a:t>
            </a:r>
            <a:r>
              <a:rPr lang="ko-KR" altLang="en-US" dirty="0"/>
              <a:t>시 반복하는 </a:t>
            </a:r>
            <a:r>
              <a:rPr lang="en-US" altLang="ko-KR" dirty="0"/>
              <a:t>sampling </a:t>
            </a:r>
            <a:r>
              <a:rPr lang="ko-KR" altLang="en-US" dirty="0"/>
              <a:t>횟수</a:t>
            </a:r>
            <a:r>
              <a:rPr lang="en-US" altLang="ko-KR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- decoupled weight decay</a:t>
            </a:r>
            <a:r>
              <a:rPr lang="ko-KR" altLang="en-US" dirty="0" err="1"/>
              <a:t>를</a:t>
            </a:r>
            <a:r>
              <a:rPr lang="ko-KR" altLang="en-US" dirty="0"/>
              <a:t> 사용하여 일반화 능력이 뛰어난 </a:t>
            </a:r>
            <a:r>
              <a:rPr lang="en-US" altLang="ko-KR" dirty="0" err="1"/>
              <a:t>AdamW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stacking ensemble </a:t>
            </a:r>
            <a:r>
              <a:rPr lang="ko-KR" altLang="en-US" dirty="0"/>
              <a:t>과정에서</a:t>
            </a:r>
            <a:r>
              <a:rPr lang="en-US" altLang="ko-KR" dirty="0"/>
              <a:t>,</a:t>
            </a:r>
            <a:r>
              <a:rPr lang="ko-KR" altLang="en-US" dirty="0"/>
              <a:t> 최종적인 하나의 </a:t>
            </a:r>
            <a:r>
              <a:rPr lang="en-US" altLang="ko-KR" dirty="0"/>
              <a:t>Image</a:t>
            </a:r>
            <a:r>
              <a:rPr lang="ko-KR" altLang="en-US" dirty="0" err="1"/>
              <a:t>를</a:t>
            </a:r>
            <a:r>
              <a:rPr lang="ko-KR" altLang="en-US" dirty="0"/>
              <a:t> 뽑기 위하여 </a:t>
            </a:r>
            <a:r>
              <a:rPr lang="en-US" altLang="ko-KR" dirty="0"/>
              <a:t>3</a:t>
            </a:r>
            <a:r>
              <a:rPr lang="ko-KR" altLang="en-US" dirty="0"/>
              <a:t>*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convolution -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59622f7b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2759622f7b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59622f60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2759622f60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f53574a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15f53574a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먼저 Overview를 보시면 우리가 풀어야 되는 input인 Undersampled k-space data를 다양한 모델을 통해 여러 개의 Image Channel로 만들고, 이 Image들을 NAFNet을 통과시켜서 Output Image를 완성하게 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k-space dataset을 통하여 Image를 reconstruct 하는 모델은 두 가지가 존재하는데, E2E Varnet과 Score-based diffusion을 이용합니다. 이 과정에서 MRAugment를 통한 Data Augmentation도 진행합니다.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그리고 이렇게 얻어진 Image와 기존의 image_input, image_grappa를 모두 합쳐, NAFNet에 통과시켜 Output Image를 얻어냅니다.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f53574ad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5f53574ad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e2e-varnet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모델의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59622f60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759622f60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59622f7b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2759622f7b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5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5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5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16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16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title" idx="2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title" idx="3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2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8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8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>
            <a:spLocks noGrp="1"/>
          </p:cNvSpPr>
          <p:nvPr>
            <p:ph type="ctrTitle"/>
          </p:nvPr>
        </p:nvSpPr>
        <p:spPr>
          <a:xfrm>
            <a:off x="2836985" y="2112438"/>
            <a:ext cx="5785017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2023 FastMRI Challenge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 txBox="1">
            <a:spLocks noGrp="1"/>
          </p:cNvSpPr>
          <p:nvPr>
            <p:ph type="subTitle" idx="1"/>
          </p:nvPr>
        </p:nvSpPr>
        <p:spPr>
          <a:xfrm>
            <a:off x="4704093" y="4154375"/>
            <a:ext cx="38292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노베이스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김진영, 노종찬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1"/>
          <p:cNvCxnSpPr/>
          <p:nvPr/>
        </p:nvCxnSpPr>
        <p:spPr>
          <a:xfrm>
            <a:off x="7779073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오디오 3">
            <a:extLst>
              <a:ext uri="{FF2B5EF4-FFF2-40B4-BE49-F238E27FC236}">
                <a16:creationId xmlns:a16="http://schemas.microsoft.com/office/drawing/2014/main" id="{CA45AE40-BAEA-7A9E-E5A7-AB72243A3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2"/>
    </mc:Choice>
    <mc:Fallback>
      <p:transition spd="slow" advTm="10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59622f7bb_0_2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Models – Diffusion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g2759622f7bb_0_24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g2759622f7bb_0_2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80535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Training 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score function과 score model의 similarity를 최적화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Evaluation 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Predictor-Corrector Sampler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를 사용하여 inpaint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2759622f7bb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7450" y="1926221"/>
            <a:ext cx="2678175" cy="4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759622f7bb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925" y="2892050"/>
            <a:ext cx="5945477" cy="18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오디오 16">
            <a:extLst>
              <a:ext uri="{FF2B5EF4-FFF2-40B4-BE49-F238E27FC236}">
                <a16:creationId xmlns:a16="http://schemas.microsoft.com/office/drawing/2014/main" id="{4694761D-236C-8907-ED5A-6EABBF290A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1"/>
    </mc:Choice>
    <mc:Fallback>
      <p:transition spd="slow" advTm="19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59622f7bb_0_33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Models – Diffusion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g2759622f7bb_0_33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g2759622f7bb_0_33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80535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한정된 자원으로 인한 </a:t>
            </a: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Trade-offs : 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GPU RAM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Diffusion을 학습시키기엔 한참 부족한 8GB의 용량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모델 사이즈를 극단적으로 줄이는 방향으로 진행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Inference time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한 iteration (not epoch) 당 400초가 걸리는 pc sampling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Reverse diffusion process의 반복적인 sampling이 원인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Sampling 반복 수를 1/10로 줄인 모델 사용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오디오 18">
            <a:extLst>
              <a:ext uri="{FF2B5EF4-FFF2-40B4-BE49-F238E27FC236}">
                <a16:creationId xmlns:a16="http://schemas.microsoft.com/office/drawing/2014/main" id="{D0A62934-25A4-6362-E64D-24819D3E3F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88"/>
    </mc:Choice>
    <mc:Fallback>
      <p:transition spd="slow" advTm="41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59622f7bb_0_41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Models – Diffusion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g2759622f7bb_0_41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g2759622f7bb_0_41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80535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Reconstruction :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Generative model이기 때문에 reconstruction할 때마다 결과가 다름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Seed를 고정시켜 reconstruction 후 h5 파일로 저장하여 활용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Performance :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많이 아쉬운 성능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극단적으로 줄인 model 크기와 sampling 반복 수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input normalization 단계의 부재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이후 stacking ensemble을 통해 성능 향상 도모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오디오 27">
            <a:extLst>
              <a:ext uri="{FF2B5EF4-FFF2-40B4-BE49-F238E27FC236}">
                <a16:creationId xmlns:a16="http://schemas.microsoft.com/office/drawing/2014/main" id="{4380F634-1CC8-42BE-E847-5FF75A981F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33"/>
    </mc:Choice>
    <mc:Fallback>
      <p:transition spd="slow" advTm="41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Models – NAFNet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10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0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80535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Idea : </a:t>
            </a:r>
            <a:r>
              <a:rPr lang="ko-KR" altLang="en-US" sz="2000" b="1" dirty="0">
                <a:latin typeface="Arial"/>
                <a:ea typeface="Arial"/>
                <a:cs typeface="Arial"/>
                <a:sym typeface="Arial"/>
              </a:rPr>
              <a:t>여러 </a:t>
            </a:r>
            <a:r>
              <a:rPr lang="en-US" altLang="ko-KR" sz="2000" b="1" dirty="0"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ko-KR" altLang="en-US" sz="2000" b="1" dirty="0" err="1"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20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000" b="1" dirty="0">
                <a:latin typeface="Arial"/>
                <a:ea typeface="Arial"/>
                <a:cs typeface="Arial"/>
                <a:sym typeface="Arial"/>
              </a:rPr>
              <a:t>stacking</a:t>
            </a:r>
            <a:r>
              <a:rPr lang="ko-KR" altLang="en-US" sz="2000" b="1" dirty="0">
                <a:latin typeface="Arial"/>
                <a:ea typeface="Arial"/>
                <a:cs typeface="Arial"/>
                <a:sym typeface="Arial"/>
              </a:rPr>
              <a:t>하여 최적의 </a:t>
            </a:r>
            <a:r>
              <a:rPr lang="en-US" altLang="ko-KR" sz="2000" b="1" dirty="0">
                <a:latin typeface="Arial"/>
                <a:ea typeface="Arial"/>
                <a:cs typeface="Arial"/>
                <a:sym typeface="Arial"/>
              </a:rPr>
              <a:t>Final Image </a:t>
            </a:r>
            <a:r>
              <a:rPr lang="ko-KR" altLang="en-US" sz="2000" b="1" dirty="0">
                <a:latin typeface="Arial"/>
                <a:ea typeface="Arial"/>
                <a:cs typeface="Arial"/>
                <a:sym typeface="Arial"/>
              </a:rPr>
              <a:t>생성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Motivation :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다양한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방법을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통한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Image reconstruct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후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일종의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후처리를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통한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Final Image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생성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필요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후처리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과정을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Image Denoising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과정으로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접근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Image Denoising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분야에서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Size를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줄임에도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불구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SOTA를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달성한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NAFNet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채택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여러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개의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Image를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stacking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하여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denoising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후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convolution을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통하여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Final Image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생성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오디오 13">
            <a:extLst>
              <a:ext uri="{FF2B5EF4-FFF2-40B4-BE49-F238E27FC236}">
                <a16:creationId xmlns:a16="http://schemas.microsoft.com/office/drawing/2014/main" id="{78A58F36-68D0-594A-9A6A-08F3D8B91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93"/>
    </mc:Choice>
    <mc:Fallback>
      <p:transition spd="slow" advTm="44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Models – NAFNet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11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11"/>
          <p:cNvSpPr txBox="1">
            <a:spLocks noGrp="1"/>
          </p:cNvSpPr>
          <p:nvPr>
            <p:ph type="body" idx="1"/>
          </p:nvPr>
        </p:nvSpPr>
        <p:spPr>
          <a:xfrm>
            <a:off x="711325" y="4114975"/>
            <a:ext cx="47547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Model Size의 축소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-&gt; GPU VRAM 제약 상태에서 탁월한 선택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313" y="1478471"/>
            <a:ext cx="4614812" cy="257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0890" y="448899"/>
            <a:ext cx="1040186" cy="442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오디오 15">
            <a:extLst>
              <a:ext uri="{FF2B5EF4-FFF2-40B4-BE49-F238E27FC236}">
                <a16:creationId xmlns:a16="http://schemas.microsoft.com/office/drawing/2014/main" id="{1485F93F-3541-83E2-D4AA-174BF3DB1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92"/>
    </mc:Choice>
    <mc:Fallback>
      <p:transition spd="slow" advTm="17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Model Configuration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12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p12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41817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E2EVarnet (with MRAugment)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# of cascades = 2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# of channels = 18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# of sens_channels = 8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learning rate = 3e-4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Adam Optimizer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300" y="3751900"/>
            <a:ext cx="2922075" cy="6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9996" y="1971213"/>
            <a:ext cx="3881451" cy="28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2"/>
          <p:cNvSpPr txBox="1">
            <a:spLocks noGrp="1"/>
          </p:cNvSpPr>
          <p:nvPr>
            <p:ph type="body" idx="1"/>
          </p:nvPr>
        </p:nvSpPr>
        <p:spPr>
          <a:xfrm>
            <a:off x="5549550" y="1618913"/>
            <a:ext cx="29904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schedule_p for each epoch</a:t>
            </a:r>
            <a:endParaRPr sz="1200"/>
          </a:p>
        </p:txBody>
      </p:sp>
      <p:pic>
        <p:nvPicPr>
          <p:cNvPr id="13" name="오디오 12">
            <a:extLst>
              <a:ext uri="{FF2B5EF4-FFF2-40B4-BE49-F238E27FC236}">
                <a16:creationId xmlns:a16="http://schemas.microsoft.com/office/drawing/2014/main" id="{C9DBC283-94B6-6FC4-DCF1-93E7A221A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88"/>
    </mc:Choice>
    <mc:Fallback>
      <p:transition spd="slow" advTm="49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59622f7bb_0_4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Model Configuration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g2759622f7bb_0_4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g2759622f7bb_0_47"/>
          <p:cNvSpPr txBox="1">
            <a:spLocks noGrp="1"/>
          </p:cNvSpPr>
          <p:nvPr>
            <p:ph type="body" idx="1"/>
          </p:nvPr>
        </p:nvSpPr>
        <p:spPr>
          <a:xfrm>
            <a:off x="713225" y="1353116"/>
            <a:ext cx="66768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Baby Diffusion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U-net depth = 7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# of channels 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altLang="en-US" sz="2000" b="1" dirty="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= {4, 8, 12, 16, 16, 16, 16}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# of res blocks = 1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# of scales = 100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learning rate = 5e-4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Adam Optimizer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02;g2759622f603_1_76">
            <a:extLst>
              <a:ext uri="{FF2B5EF4-FFF2-40B4-BE49-F238E27FC236}">
                <a16:creationId xmlns:a16="http://schemas.microsoft.com/office/drawing/2014/main" id="{950F5425-E858-3724-3D67-028848343B20}"/>
              </a:ext>
            </a:extLst>
          </p:cNvPr>
          <p:cNvSpPr txBox="1">
            <a:spLocks/>
          </p:cNvSpPr>
          <p:nvPr/>
        </p:nvSpPr>
        <p:spPr>
          <a:xfrm>
            <a:off x="4962300" y="1353116"/>
            <a:ext cx="41817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Font typeface="Didact Gothic"/>
              <a:buNone/>
            </a:pPr>
            <a:r>
              <a:rPr lang="en-US" sz="2000" b="1" dirty="0" err="1">
                <a:latin typeface="Arial"/>
                <a:ea typeface="Arial"/>
                <a:cs typeface="Arial"/>
                <a:sym typeface="Arial"/>
              </a:rPr>
              <a:t>NAFNet</a:t>
            </a:r>
            <a:endParaRPr lang="en-US" dirty="0"/>
          </a:p>
          <a:p>
            <a:pPr marL="0" indent="0">
              <a:buFont typeface="Didact Gothic"/>
              <a:buNone/>
            </a:pPr>
            <a:endParaRPr lang="en-US" sz="2000" b="1" dirty="0">
              <a:latin typeface="Arial"/>
              <a:ea typeface="Arial"/>
              <a:cs typeface="Arial"/>
              <a:sym typeface="Arial"/>
            </a:endParaRPr>
          </a:p>
          <a:p>
            <a:pPr indent="-355600">
              <a:buSzPts val="2000"/>
              <a:buFont typeface="Arial"/>
              <a:buChar char="●"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learning rate = 1e-3</a:t>
            </a:r>
          </a:p>
          <a:p>
            <a:pPr indent="-355600">
              <a:buSzPts val="2000"/>
              <a:buFont typeface="Arial"/>
              <a:buChar char="●"/>
            </a:pPr>
            <a:r>
              <a:rPr lang="en-US" sz="2000" b="1" dirty="0" err="1">
                <a:latin typeface="Arial"/>
                <a:ea typeface="Arial"/>
                <a:cs typeface="Arial"/>
                <a:sym typeface="Arial"/>
              </a:rPr>
              <a:t>AdamW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 Optimizer</a:t>
            </a:r>
          </a:p>
          <a:p>
            <a:pPr indent="-355600">
              <a:buSzPts val="2000"/>
              <a:buFont typeface="Arial"/>
              <a:buChar char="●"/>
            </a:pPr>
            <a:r>
              <a:rPr lang="en-US" altLang="ko-Kore-KR" sz="2000" b="1" dirty="0">
                <a:latin typeface="Arial"/>
                <a:ea typeface="Arial"/>
                <a:cs typeface="Arial"/>
                <a:sym typeface="Arial"/>
              </a:rPr>
              <a:t>Used 3*3 Convolution to reduce channel size to </a:t>
            </a:r>
            <a:r>
              <a:rPr lang="en-US" altLang="ko-KR" sz="2000" b="1" dirty="0">
                <a:latin typeface="Arial"/>
                <a:ea typeface="Arial"/>
                <a:cs typeface="Arial"/>
                <a:sym typeface="Arial"/>
              </a:rPr>
              <a:t>1</a:t>
            </a:r>
            <a:endParaRPr lang="en-US" altLang="ko-Kore-KR" sz="20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오디오 14">
            <a:extLst>
              <a:ext uri="{FF2B5EF4-FFF2-40B4-BE49-F238E27FC236}">
                <a16:creationId xmlns:a16="http://schemas.microsoft.com/office/drawing/2014/main" id="{1E6A8853-F535-F5AF-0E3F-214A93107D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99"/>
    </mc:Choice>
    <mc:Fallback>
      <p:transition spd="slow" advTm="57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Train Result</a:t>
            </a: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20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" name="Google Shape;2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375" y="1519550"/>
            <a:ext cx="3449524" cy="259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41817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E2EVarnet (with MRAugment)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Training Time: 1.7h / epoch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Validation loss seems to converge after 40 epochs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오디오 12">
            <a:extLst>
              <a:ext uri="{FF2B5EF4-FFF2-40B4-BE49-F238E27FC236}">
                <a16:creationId xmlns:a16="http://schemas.microsoft.com/office/drawing/2014/main" id="{4567C775-4741-153B-E310-03507F295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86"/>
    </mc:Choice>
    <mc:Fallback>
      <p:transition spd="slow" advTm="1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59622f7bb_0_56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Train Result</a:t>
            </a: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g2759622f7bb_0_56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g2759622f7bb_0_56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41817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Baby Diffusion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Training Time: 1.6h / epoch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Validation loss seems to converge at 20 epochs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2759622f7bb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450" y="1524725"/>
            <a:ext cx="3432276" cy="25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오디오 9">
            <a:extLst>
              <a:ext uri="{FF2B5EF4-FFF2-40B4-BE49-F238E27FC236}">
                <a16:creationId xmlns:a16="http://schemas.microsoft.com/office/drawing/2014/main" id="{CB941BB0-611D-174A-48D7-85670F254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03"/>
    </mc:Choice>
    <mc:Fallback>
      <p:transition spd="slow" advTm="1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59622f603_1_31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Train Result</a:t>
            </a: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g2759622f603_1_31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g2759622f603_1_31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41817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 dirty="0" err="1">
                <a:latin typeface="Arial"/>
                <a:ea typeface="Arial"/>
                <a:cs typeface="Arial"/>
                <a:sym typeface="Arial"/>
              </a:rPr>
              <a:t>NAFNet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Training Time: 40m / epoch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Validation loss seems to converge after 1</a:t>
            </a:r>
            <a:r>
              <a:rPr lang="en-US" altLang="ko-KR" sz="2000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 epochs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Final SSIM : 0.9801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2759622f603_1_31"/>
          <p:cNvPicPr preferRelativeResize="0"/>
          <p:nvPr/>
        </p:nvPicPr>
        <p:blipFill rotWithShape="1">
          <a:blip r:embed="rId5">
            <a:alphaModFix/>
          </a:blip>
          <a:srcRect r="2505"/>
          <a:stretch/>
        </p:blipFill>
        <p:spPr>
          <a:xfrm>
            <a:off x="5042150" y="1424150"/>
            <a:ext cx="3575701" cy="26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오디오 6">
            <a:extLst>
              <a:ext uri="{FF2B5EF4-FFF2-40B4-BE49-F238E27FC236}">
                <a16:creationId xmlns:a16="http://schemas.microsoft.com/office/drawing/2014/main" id="{457E0AD1-719E-2430-EA2D-F19C96D6D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50"/>
    </mc:Choice>
    <mc:Fallback>
      <p:transition spd="slow" advTm="19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Contents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 txBox="1">
            <a:spLocks noGrp="1"/>
          </p:cNvSpPr>
          <p:nvPr>
            <p:ph type="title" idx="5"/>
          </p:nvPr>
        </p:nvSpPr>
        <p:spPr>
          <a:xfrm>
            <a:off x="5690650" y="113778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Overview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 txBox="1">
            <a:spLocks noGrp="1"/>
          </p:cNvSpPr>
          <p:nvPr>
            <p:ph type="title"/>
          </p:nvPr>
        </p:nvSpPr>
        <p:spPr>
          <a:xfrm>
            <a:off x="5690650" y="201608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Models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>
            <a:spLocks noGrp="1"/>
          </p:cNvSpPr>
          <p:nvPr>
            <p:ph type="title" idx="2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 txBox="1">
            <a:spLocks noGrp="1"/>
          </p:cNvSpPr>
          <p:nvPr>
            <p:ph type="title" idx="3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02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 txBox="1">
            <a:spLocks noGrp="1"/>
          </p:cNvSpPr>
          <p:nvPr>
            <p:ph type="title" idx="6"/>
          </p:nvPr>
        </p:nvSpPr>
        <p:spPr>
          <a:xfrm>
            <a:off x="5690650" y="3405489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Model Configuration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 txBox="1">
            <a:spLocks noGrp="1"/>
          </p:cNvSpPr>
          <p:nvPr>
            <p:ph type="subTitle" idx="9"/>
          </p:nvPr>
        </p:nvSpPr>
        <p:spPr>
          <a:xfrm>
            <a:off x="5690650" y="363324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title" idx="4"/>
          </p:nvPr>
        </p:nvSpPr>
        <p:spPr>
          <a:xfrm>
            <a:off x="5690650" y="4216103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 txBox="1">
            <a:spLocks noGrp="1"/>
          </p:cNvSpPr>
          <p:nvPr>
            <p:ph type="subTitle" idx="14"/>
          </p:nvPr>
        </p:nvSpPr>
        <p:spPr>
          <a:xfrm>
            <a:off x="5690650" y="4495578"/>
            <a:ext cx="31938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>
            <a:spLocks noGrp="1"/>
          </p:cNvSpPr>
          <p:nvPr>
            <p:ph type="title" idx="7"/>
          </p:nvPr>
        </p:nvSpPr>
        <p:spPr>
          <a:xfrm>
            <a:off x="4810771" y="3424704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03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 txBox="1">
            <a:spLocks noGrp="1"/>
          </p:cNvSpPr>
          <p:nvPr>
            <p:ph type="title" idx="8"/>
          </p:nvPr>
        </p:nvSpPr>
        <p:spPr>
          <a:xfrm>
            <a:off x="4810771" y="4249084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04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2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2"/>
          <p:cNvSpPr txBox="1"/>
          <p:nvPr/>
        </p:nvSpPr>
        <p:spPr>
          <a:xfrm>
            <a:off x="5690650" y="2290489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E2EVarnet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MRAugment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NAFNet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오디오 6">
            <a:extLst>
              <a:ext uri="{FF2B5EF4-FFF2-40B4-BE49-F238E27FC236}">
                <a16:creationId xmlns:a16="http://schemas.microsoft.com/office/drawing/2014/main" id="{BE368348-F70F-EA8A-F235-3C454AB9F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26"/>
    </mc:Choice>
    <mc:Fallback>
      <p:transition spd="slow" advTm="15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f53574ad5_0_8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Overview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70;g15f53574ad5_0_8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" name="Google Shape;71;g15f53574ad5_0_8"/>
          <p:cNvSpPr/>
          <p:nvPr/>
        </p:nvSpPr>
        <p:spPr>
          <a:xfrm>
            <a:off x="467685" y="4179416"/>
            <a:ext cx="1477107" cy="508000"/>
          </a:xfrm>
          <a:prstGeom prst="rect">
            <a:avLst/>
          </a:prstGeom>
          <a:solidFill>
            <a:srgbClr val="363636"/>
          </a:solidFill>
          <a:ln w="9525" cap="flat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Undersampled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k-space data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g15f53574ad5_0_8"/>
          <p:cNvCxnSpPr/>
          <p:nvPr/>
        </p:nvCxnSpPr>
        <p:spPr>
          <a:xfrm>
            <a:off x="1861631" y="2648945"/>
            <a:ext cx="711637" cy="0"/>
          </a:xfrm>
          <a:prstGeom prst="straightConnector1">
            <a:avLst/>
          </a:prstGeom>
          <a:noFill/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" name="Google Shape;73;g15f53574ad5_0_8"/>
          <p:cNvSpPr/>
          <p:nvPr/>
        </p:nvSpPr>
        <p:spPr>
          <a:xfrm>
            <a:off x="2573269" y="2403334"/>
            <a:ext cx="1232701" cy="52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E2E-Varnet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g15f53574ad5_0_8"/>
          <p:cNvCxnSpPr/>
          <p:nvPr/>
        </p:nvCxnSpPr>
        <p:spPr>
          <a:xfrm>
            <a:off x="1861631" y="3553904"/>
            <a:ext cx="711637" cy="0"/>
          </a:xfrm>
          <a:prstGeom prst="straightConnector1">
            <a:avLst/>
          </a:prstGeom>
          <a:noFill/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" name="Google Shape;75;g15f53574ad5_0_8"/>
          <p:cNvSpPr/>
          <p:nvPr/>
        </p:nvSpPr>
        <p:spPr>
          <a:xfrm>
            <a:off x="2573268" y="3310516"/>
            <a:ext cx="1232701" cy="52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Score-based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Diffusion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g15f53574ad5_0_8"/>
          <p:cNvCxnSpPr/>
          <p:nvPr/>
        </p:nvCxnSpPr>
        <p:spPr>
          <a:xfrm rot="10800000">
            <a:off x="2217449" y="2055375"/>
            <a:ext cx="0" cy="593570"/>
          </a:xfrm>
          <a:prstGeom prst="straightConnector1">
            <a:avLst/>
          </a:prstGeom>
          <a:noFill/>
          <a:ln w="9525" cap="flat" cmpd="sng">
            <a:solidFill>
              <a:srgbClr val="363636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" name="Google Shape;77;g15f53574ad5_0_8"/>
          <p:cNvSpPr/>
          <p:nvPr/>
        </p:nvSpPr>
        <p:spPr>
          <a:xfrm>
            <a:off x="1537718" y="1511463"/>
            <a:ext cx="1359462" cy="52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MRAugment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g15f53574ad5_0_8"/>
          <p:cNvCxnSpPr/>
          <p:nvPr/>
        </p:nvCxnSpPr>
        <p:spPr>
          <a:xfrm>
            <a:off x="3823874" y="2648945"/>
            <a:ext cx="380923" cy="0"/>
          </a:xfrm>
          <a:prstGeom prst="straightConnector1">
            <a:avLst/>
          </a:prstGeom>
          <a:noFill/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9" name="Google Shape;79;g15f53574ad5_0_8"/>
          <p:cNvCxnSpPr/>
          <p:nvPr/>
        </p:nvCxnSpPr>
        <p:spPr>
          <a:xfrm>
            <a:off x="3823874" y="3553904"/>
            <a:ext cx="380923" cy="0"/>
          </a:xfrm>
          <a:prstGeom prst="straightConnector1">
            <a:avLst/>
          </a:prstGeom>
          <a:noFill/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0" name="Google Shape;80;g15f53574ad5_0_8"/>
          <p:cNvPicPr preferRelativeResize="0"/>
          <p:nvPr/>
        </p:nvPicPr>
        <p:blipFill rotWithShape="1">
          <a:blip r:embed="rId5">
            <a:alphaModFix/>
          </a:blip>
          <a:srcRect l="15956" t="11827" r="6065" b="948"/>
          <a:stretch/>
        </p:blipFill>
        <p:spPr>
          <a:xfrm>
            <a:off x="465718" y="2224081"/>
            <a:ext cx="1395912" cy="1758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5f53574ad5_0_8"/>
          <p:cNvPicPr preferRelativeResize="0"/>
          <p:nvPr/>
        </p:nvPicPr>
        <p:blipFill rotWithShape="1">
          <a:blip r:embed="rId6">
            <a:alphaModFix/>
          </a:blip>
          <a:srcRect l="10510" t="8706" r="9022" b="3282"/>
          <a:stretch/>
        </p:blipFill>
        <p:spPr>
          <a:xfrm>
            <a:off x="4204797" y="2219890"/>
            <a:ext cx="1359462" cy="18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15f53574ad5_0_8"/>
          <p:cNvSpPr/>
          <p:nvPr/>
        </p:nvSpPr>
        <p:spPr>
          <a:xfrm>
            <a:off x="3945650" y="4151500"/>
            <a:ext cx="1891800" cy="507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(Existing &amp; Reconstructed)</a:t>
            </a:r>
            <a:endParaRPr sz="13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I</a:t>
            </a:r>
            <a:r>
              <a:rPr lang="en-US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nput </a:t>
            </a:r>
            <a:r>
              <a:rPr lang="en-US" sz="1100">
                <a:solidFill>
                  <a:schemeClr val="lt1"/>
                </a:solidFill>
              </a:rPr>
              <a:t>I</a:t>
            </a:r>
            <a:r>
              <a:rPr lang="en-US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mage</a:t>
            </a:r>
            <a:r>
              <a:rPr lang="en-US" sz="1100">
                <a:solidFill>
                  <a:schemeClr val="lt1"/>
                </a:solidFill>
              </a:rPr>
              <a:t> C</a:t>
            </a:r>
            <a:r>
              <a:rPr lang="en-US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hannel</a:t>
            </a:r>
            <a:r>
              <a:rPr lang="en-US" sz="1100">
                <a:solidFill>
                  <a:schemeClr val="lt1"/>
                </a:solidFill>
              </a:rPr>
              <a:t>s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g15f53574ad5_0_8"/>
          <p:cNvCxnSpPr>
            <a:endCxn id="84" idx="1"/>
          </p:cNvCxnSpPr>
          <p:nvPr/>
        </p:nvCxnSpPr>
        <p:spPr>
          <a:xfrm>
            <a:off x="5531587" y="3128902"/>
            <a:ext cx="301500" cy="0"/>
          </a:xfrm>
          <a:prstGeom prst="straightConnector1">
            <a:avLst/>
          </a:prstGeom>
          <a:noFill/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5" name="Google Shape;85;g15f53574ad5_0_8"/>
          <p:cNvPicPr preferRelativeResize="0"/>
          <p:nvPr/>
        </p:nvPicPr>
        <p:blipFill rotWithShape="1">
          <a:blip r:embed="rId7">
            <a:alphaModFix/>
          </a:blip>
          <a:srcRect r="1882" b="2153"/>
          <a:stretch/>
        </p:blipFill>
        <p:spPr>
          <a:xfrm>
            <a:off x="7076578" y="2312061"/>
            <a:ext cx="1712544" cy="169823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5f53574ad5_0_8"/>
          <p:cNvSpPr/>
          <p:nvPr/>
        </p:nvSpPr>
        <p:spPr>
          <a:xfrm>
            <a:off x="7216072" y="4139906"/>
            <a:ext cx="1477107" cy="50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 image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15f53574ad5_0_8"/>
          <p:cNvSpPr/>
          <p:nvPr/>
        </p:nvSpPr>
        <p:spPr>
          <a:xfrm>
            <a:off x="5833087" y="2864602"/>
            <a:ext cx="957943" cy="52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NAFNet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g15f53574ad5_0_8"/>
          <p:cNvCxnSpPr/>
          <p:nvPr/>
        </p:nvCxnSpPr>
        <p:spPr>
          <a:xfrm rot="10800000" flipH="1">
            <a:off x="6822030" y="3128902"/>
            <a:ext cx="301486" cy="1"/>
          </a:xfrm>
          <a:prstGeom prst="straightConnector1">
            <a:avLst/>
          </a:prstGeom>
          <a:noFill/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" name="오디오 10">
            <a:extLst>
              <a:ext uri="{FF2B5EF4-FFF2-40B4-BE49-F238E27FC236}">
                <a16:creationId xmlns:a16="http://schemas.microsoft.com/office/drawing/2014/main" id="{AF41C50C-73F0-3B49-CA73-C9AC56127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50"/>
    </mc:Choice>
    <mc:Fallback>
      <p:transition spd="slow" advTm="45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15f53574ad5_0_16"/>
          <p:cNvGrpSpPr/>
          <p:nvPr/>
        </p:nvGrpSpPr>
        <p:grpSpPr>
          <a:xfrm>
            <a:off x="819527" y="1287406"/>
            <a:ext cx="6085191" cy="3234888"/>
            <a:chOff x="1143075" y="1478471"/>
            <a:chExt cx="6474296" cy="3597518"/>
          </a:xfrm>
        </p:grpSpPr>
        <p:pic>
          <p:nvPicPr>
            <p:cNvPr id="93" name="Google Shape;93;g15f53574ad5_0_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075" y="1478471"/>
              <a:ext cx="6474296" cy="35975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g15f53574ad5_0_16"/>
            <p:cNvSpPr/>
            <p:nvPr/>
          </p:nvSpPr>
          <p:spPr>
            <a:xfrm>
              <a:off x="3781801" y="3545188"/>
              <a:ext cx="3835570" cy="153080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g15f53574ad5_0_16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Models – E2EVarnet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g15f53574ad5_0_16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g15f53574ad5_0_16"/>
          <p:cNvSpPr txBox="1">
            <a:spLocks noGrp="1"/>
          </p:cNvSpPr>
          <p:nvPr>
            <p:ph type="body" idx="1"/>
          </p:nvPr>
        </p:nvSpPr>
        <p:spPr>
          <a:xfrm>
            <a:off x="713225" y="4335350"/>
            <a:ext cx="80535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kspace level 에서 multi-coil kspace data를 input으로 사용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-&gt; Image output을 end-to-end로 reconstruct</a:t>
            </a:r>
            <a:endParaRPr/>
          </a:p>
        </p:txBody>
      </p:sp>
      <p:pic>
        <p:nvPicPr>
          <p:cNvPr id="13" name="오디오 12">
            <a:extLst>
              <a:ext uri="{FF2B5EF4-FFF2-40B4-BE49-F238E27FC236}">
                <a16:creationId xmlns:a16="http://schemas.microsoft.com/office/drawing/2014/main" id="{23C19465-F5C8-2A3A-5565-AF4E3FE1E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57"/>
    </mc:Choice>
    <mc:Fallback>
      <p:transition spd="slow" advTm="17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59622f603_1_8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Models – MRAugment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2759622f603_1_8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g2759622f603_1_8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80535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Idea : Data Augmentation을 epoch-varying 하게 효율적으로 진행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Motivation :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실제 test input data는 rotation 등 적용되지 않은 정형화된 data임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따라서 초기에는 augment 하지 않은 data를 학습시키고,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학습 도중 서서히 augmentation 비중을 높이는 방법이 유리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매 epoch 마다 augmentation 비율을 조절할 수 있는 MRAugment를 채택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오디오 10">
            <a:extLst>
              <a:ext uri="{FF2B5EF4-FFF2-40B4-BE49-F238E27FC236}">
                <a16:creationId xmlns:a16="http://schemas.microsoft.com/office/drawing/2014/main" id="{F7B4CC8B-FD7F-F730-44D3-BC0197B198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86"/>
    </mc:Choice>
    <mc:Fallback>
      <p:transition spd="slow" advTm="45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Models – MRAugment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5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1" name="Google Shape;111;p5"/>
          <p:cNvPicPr preferRelativeResize="0"/>
          <p:nvPr/>
        </p:nvPicPr>
        <p:blipFill rotWithShape="1">
          <a:blip r:embed="rId5">
            <a:alphaModFix/>
          </a:blip>
          <a:srcRect t="6486"/>
          <a:stretch/>
        </p:blipFill>
        <p:spPr>
          <a:xfrm>
            <a:off x="685800" y="2007148"/>
            <a:ext cx="7772401" cy="2550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703150" y="1268825"/>
            <a:ext cx="80535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augmentation scheduler가 augmentation percentage를 조절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오디오 7">
            <a:extLst>
              <a:ext uri="{FF2B5EF4-FFF2-40B4-BE49-F238E27FC236}">
                <a16:creationId xmlns:a16="http://schemas.microsoft.com/office/drawing/2014/main" id="{EB861263-BA7A-BCD0-1595-3F85AED73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93"/>
    </mc:Choice>
    <mc:Fallback>
      <p:transition spd="slow" advTm="36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Models – MRAugment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8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" name="Google Shape;11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2792186"/>
            <a:ext cx="4000500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80535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schedule_p: how frequently augmentation is applied?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Epoch마다 변화하는 값으로, 초기에는 0(=no augmentation)이다가 epoch이 증가함에 따라 p 값도 아래의 함수에 따라 증가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T: max epoch, t: current epoch</a:t>
            </a:r>
            <a:endParaRPr/>
          </a:p>
        </p:txBody>
      </p:sp>
      <p:pic>
        <p:nvPicPr>
          <p:cNvPr id="7" name="오디오 6">
            <a:extLst>
              <a:ext uri="{FF2B5EF4-FFF2-40B4-BE49-F238E27FC236}">
                <a16:creationId xmlns:a16="http://schemas.microsoft.com/office/drawing/2014/main" id="{266FFFAE-DF2B-184E-9282-9F6A8C90E1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02"/>
    </mc:Choice>
    <mc:Fallback>
      <p:transition spd="slow" advTm="26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Models – Diffusion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9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p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80535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Idea : K-space </a:t>
            </a:r>
            <a:r>
              <a:rPr lang="en-US" sz="2000" b="1" dirty="0" err="1">
                <a:latin typeface="Arial"/>
                <a:ea typeface="Arial"/>
                <a:cs typeface="Arial"/>
                <a:sym typeface="Arial"/>
              </a:rPr>
              <a:t>공간에서의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 image inpainting </a:t>
            </a:r>
            <a:r>
              <a:rPr lang="en-US" sz="2000" b="1" dirty="0" err="1">
                <a:latin typeface="Arial"/>
                <a:ea typeface="Arial"/>
                <a:cs typeface="Arial"/>
                <a:sym typeface="Arial"/>
              </a:rPr>
              <a:t>문제로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latin typeface="Arial"/>
                <a:ea typeface="Arial"/>
                <a:cs typeface="Arial"/>
                <a:sym typeface="Arial"/>
              </a:rPr>
              <a:t>접근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Motivation :</a:t>
            </a:r>
            <a:endParaRPr sz="20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K-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space의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masking되지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않은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부분은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ground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truth와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정확히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일치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Image inpainting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분야의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SOTA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모델은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diffusion을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사용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Diffusion</a:t>
            </a:r>
            <a:r>
              <a:rPr lang="ko-KR" altLang="en-US" sz="2000" dirty="0"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lang="en-US" altLang="ko-KR" sz="2000" dirty="0">
                <a:latin typeface="Arial"/>
                <a:ea typeface="Arial"/>
                <a:cs typeface="Arial"/>
                <a:sym typeface="Arial"/>
              </a:rPr>
              <a:t>K-space </a:t>
            </a:r>
            <a:r>
              <a:rPr lang="ko-KR" altLang="en-US" sz="2000" dirty="0">
                <a:latin typeface="Arial"/>
                <a:ea typeface="Arial"/>
                <a:cs typeface="Arial"/>
                <a:sym typeface="Arial"/>
              </a:rPr>
              <a:t>차원에 적용한 첫 번째 사례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5">
            <a:alphaModFix/>
          </a:blip>
          <a:srcRect l="2407" t="16803" r="86958" b="50039"/>
          <a:stretch/>
        </p:blipFill>
        <p:spPr>
          <a:xfrm>
            <a:off x="1928875" y="3611325"/>
            <a:ext cx="647101" cy="107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/>
          <p:cNvPicPr preferRelativeResize="0"/>
          <p:nvPr/>
        </p:nvPicPr>
        <p:blipFill rotWithShape="1">
          <a:blip r:embed="rId5">
            <a:alphaModFix/>
          </a:blip>
          <a:srcRect l="53007" t="12086" r="36358" b="53449"/>
          <a:stretch/>
        </p:blipFill>
        <p:spPr>
          <a:xfrm>
            <a:off x="6173700" y="3590213"/>
            <a:ext cx="647101" cy="11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9"/>
          <p:cNvSpPr/>
          <p:nvPr/>
        </p:nvSpPr>
        <p:spPr>
          <a:xfrm>
            <a:off x="2913838" y="4113114"/>
            <a:ext cx="2998200" cy="142200"/>
          </a:xfrm>
          <a:prstGeom prst="rightArrow">
            <a:avLst>
              <a:gd name="adj1" fmla="val 50000"/>
              <a:gd name="adj2" fmla="val 28502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 txBox="1"/>
          <p:nvPr/>
        </p:nvSpPr>
        <p:spPr>
          <a:xfrm>
            <a:off x="3589288" y="3626825"/>
            <a:ext cx="1494900" cy="11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Image inpainting (diffusion)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9" name="오디오 28">
            <a:extLst>
              <a:ext uri="{FF2B5EF4-FFF2-40B4-BE49-F238E27FC236}">
                <a16:creationId xmlns:a16="http://schemas.microsoft.com/office/drawing/2014/main" id="{BC4E26AA-A95E-DD38-08A3-FB718BACE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87"/>
    </mc:Choice>
    <mc:Fallback>
      <p:transition spd="slow" advTm="48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59622f7bb_0_11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Models – Diffusion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g2759622f7bb_0_11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g2759622f7bb_0_11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80535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Score model : NCSN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(Noise Conditional Score Network)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2759622f7bb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221" y="1403575"/>
            <a:ext cx="6182323" cy="26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오디오 16">
            <a:extLst>
              <a:ext uri="{FF2B5EF4-FFF2-40B4-BE49-F238E27FC236}">
                <a16:creationId xmlns:a16="http://schemas.microsoft.com/office/drawing/2014/main" id="{3FF231F5-3489-9E46-3E0B-36C88445A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80"/>
    </mc:Choice>
    <mc:Fallback>
      <p:transition spd="slow" advTm="15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770</Words>
  <Application>Microsoft Macintosh PowerPoint</Application>
  <PresentationFormat>화면 슬라이드 쇼(16:9)</PresentationFormat>
  <Paragraphs>157</Paragraphs>
  <Slides>19</Slides>
  <Notes>19</Notes>
  <HiddenSlides>0</HiddenSlides>
  <MMClips>19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Didact Gothic</vt:lpstr>
      <vt:lpstr>Arial</vt:lpstr>
      <vt:lpstr>Julius Sans One</vt:lpstr>
      <vt:lpstr>Questrial</vt:lpstr>
      <vt:lpstr>Minimalist Grayscale Pitch Deck by Slidesgo</vt:lpstr>
      <vt:lpstr>2023 FastMRI Challenge</vt:lpstr>
      <vt:lpstr>Contents</vt:lpstr>
      <vt:lpstr>1. Overview</vt:lpstr>
      <vt:lpstr>2. Models – E2EVarnet</vt:lpstr>
      <vt:lpstr>2. Models – MRAugment</vt:lpstr>
      <vt:lpstr>2. Models – MRAugment</vt:lpstr>
      <vt:lpstr>2. Models – MRAugment</vt:lpstr>
      <vt:lpstr>2. Models – Diffusion</vt:lpstr>
      <vt:lpstr>2. Models – Diffusion</vt:lpstr>
      <vt:lpstr>2. Models – Diffusion</vt:lpstr>
      <vt:lpstr>2. Models – Diffusion</vt:lpstr>
      <vt:lpstr>2. Models – Diffusion</vt:lpstr>
      <vt:lpstr>2. Models – NAFNet</vt:lpstr>
      <vt:lpstr>2. Models – NAFNet</vt:lpstr>
      <vt:lpstr>3. Model Configuration</vt:lpstr>
      <vt:lpstr>3. Model Configuration</vt:lpstr>
      <vt:lpstr>4. Train Result </vt:lpstr>
      <vt:lpstr>4. Train Result </vt:lpstr>
      <vt:lpstr>4. Train Result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FastMRI Challenge</dc:title>
  <dc:creator>Jongchan Noh</dc:creator>
  <cp:lastModifiedBy>진영 김</cp:lastModifiedBy>
  <cp:revision>4</cp:revision>
  <dcterms:modified xsi:type="dcterms:W3CDTF">2023-08-20T13:01:33Z</dcterms:modified>
</cp:coreProperties>
</file>